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sldIdLst>
    <p:sldId id="258" r:id="rId2"/>
    <p:sldId id="259" r:id="rId3"/>
    <p:sldId id="260" r:id="rId4"/>
    <p:sldId id="261" r:id="rId5"/>
    <p:sldId id="262" r:id="rId6"/>
    <p:sldId id="263" r:id="rId7"/>
    <p:sldId id="264" r:id="rId8"/>
    <p:sldId id="265" r:id="rId9"/>
    <p:sldId id="266" r:id="rId10"/>
    <p:sldId id="267" r:id="rId11"/>
    <p:sldId id="268" r:id="rId12"/>
    <p:sldId id="273" r:id="rId13"/>
    <p:sldId id="287" r:id="rId14"/>
    <p:sldId id="286" r:id="rId15"/>
    <p:sldId id="288" r:id="rId16"/>
    <p:sldId id="289" r:id="rId17"/>
    <p:sldId id="290" r:id="rId18"/>
    <p:sldId id="284" r:id="rId19"/>
    <p:sldId id="285" r:id="rId20"/>
    <p:sldId id="278" r:id="rId21"/>
    <p:sldId id="279" r:id="rId22"/>
    <p:sldId id="280" r:id="rId23"/>
    <p:sldId id="281" r:id="rId24"/>
    <p:sldId id="282" r:id="rId25"/>
    <p:sldId id="283"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15625" autoAdjust="0"/>
    <p:restoredTop sz="94673" autoAdjust="0"/>
  </p:normalViewPr>
  <p:slideViewPr>
    <p:cSldViewPr>
      <p:cViewPr varScale="1">
        <p:scale>
          <a:sx n="83" d="100"/>
          <a:sy n="83" d="100"/>
        </p:scale>
        <p:origin x="-1282"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B1120D44-F71F-4C72-8759-035521DFC093}" type="datetimeFigureOut">
              <a:rPr lang="en-US" smtClean="0"/>
              <a:pPr/>
              <a:t>4/13/2022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6D722C8F-7D18-4B5C-BCA8-AEDA836F1E3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1120D44-F71F-4C72-8759-035521DFC093}" type="datetimeFigureOut">
              <a:rPr lang="en-US" smtClean="0"/>
              <a:pPr/>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722C8F-7D18-4B5C-BCA8-AEDA836F1E3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1120D44-F71F-4C72-8759-035521DFC093}" type="datetimeFigureOut">
              <a:rPr lang="en-US" smtClean="0"/>
              <a:pPr/>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722C8F-7D18-4B5C-BCA8-AEDA836F1E3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1120D44-F71F-4C72-8759-035521DFC093}" type="datetimeFigureOut">
              <a:rPr lang="en-US" smtClean="0"/>
              <a:pPr/>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722C8F-7D18-4B5C-BCA8-AEDA836F1E3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B1120D44-F71F-4C72-8759-035521DFC093}" type="datetimeFigureOut">
              <a:rPr lang="en-US" smtClean="0"/>
              <a:pPr/>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722C8F-7D18-4B5C-BCA8-AEDA836F1E3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B1120D44-F71F-4C72-8759-035521DFC093}" type="datetimeFigureOut">
              <a:rPr lang="en-US" smtClean="0"/>
              <a:pPr/>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722C8F-7D18-4B5C-BCA8-AEDA836F1E3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B1120D44-F71F-4C72-8759-035521DFC093}" type="datetimeFigureOut">
              <a:rPr lang="en-US" smtClean="0"/>
              <a:pPr/>
              <a:t>4/13/2022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722C8F-7D18-4B5C-BCA8-AEDA836F1E3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B1120D44-F71F-4C72-8759-035521DFC093}" type="datetimeFigureOut">
              <a:rPr lang="en-US" smtClean="0"/>
              <a:pPr/>
              <a:t>4/13/2022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722C8F-7D18-4B5C-BCA8-AEDA836F1E3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120D44-F71F-4C72-8759-035521DFC093}" type="datetimeFigureOut">
              <a:rPr lang="en-US" smtClean="0"/>
              <a:pPr/>
              <a:t>4/13/2022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722C8F-7D18-4B5C-BCA8-AEDA836F1E3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B1120D44-F71F-4C72-8759-035521DFC093}" type="datetimeFigureOut">
              <a:rPr lang="en-US" smtClean="0"/>
              <a:pPr/>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722C8F-7D18-4B5C-BCA8-AEDA836F1E3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B1120D44-F71F-4C72-8759-035521DFC093}" type="datetimeFigureOut">
              <a:rPr lang="en-US" smtClean="0"/>
              <a:pPr/>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6D722C8F-7D18-4B5C-BCA8-AEDA836F1E3B}"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B1120D44-F71F-4C72-8759-035521DFC093}" type="datetimeFigureOut">
              <a:rPr lang="en-US" smtClean="0"/>
              <a:pPr/>
              <a:t>4/13/2022</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6D722C8F-7D18-4B5C-BCA8-AEDA836F1E3B}"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1219200" y="685800"/>
            <a:ext cx="1066800" cy="1584512"/>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a:srcRect/>
          <a:stretch>
            <a:fillRect/>
          </a:stretch>
        </p:blipFill>
        <p:spPr bwMode="auto">
          <a:xfrm>
            <a:off x="4953000" y="990600"/>
            <a:ext cx="2486025" cy="1014298"/>
          </a:xfrm>
          <a:prstGeom prst="rect">
            <a:avLst/>
          </a:prstGeom>
          <a:noFill/>
          <a:ln w="9525">
            <a:noFill/>
            <a:miter lim="800000"/>
            <a:headEnd/>
            <a:tailEnd/>
          </a:ln>
          <a:effectLst/>
        </p:spPr>
      </p:pic>
      <p:sp>
        <p:nvSpPr>
          <p:cNvPr id="4" name="TextBox 3"/>
          <p:cNvSpPr txBox="1"/>
          <p:nvPr/>
        </p:nvSpPr>
        <p:spPr>
          <a:xfrm>
            <a:off x="1905000" y="3352800"/>
            <a:ext cx="5105400" cy="369332"/>
          </a:xfrm>
          <a:prstGeom prst="rect">
            <a:avLst/>
          </a:prstGeom>
          <a:noFill/>
        </p:spPr>
        <p:txBody>
          <a:bodyPr wrap="square" rtlCol="0">
            <a:spAutoFit/>
          </a:bodyPr>
          <a:lstStyle/>
          <a:p>
            <a:pPr algn="ctr"/>
            <a:r>
              <a:rPr lang="en-US" b="1" i="1" u="sng" dirty="0" smtClean="0">
                <a:latin typeface="Times New Roman" pitchFamily="18" charset="0"/>
                <a:cs typeface="Times New Roman" pitchFamily="18" charset="0"/>
              </a:rPr>
              <a:t>ONLINE FOOD ORDERING SYSTEM</a:t>
            </a:r>
            <a:endParaRPr lang="en-US" b="1" i="1" u="sng" dirty="0">
              <a:latin typeface="Times New Roman" pitchFamily="18" charset="0"/>
              <a:cs typeface="Times New Roman" pitchFamily="18" charset="0"/>
            </a:endParaRPr>
          </a:p>
        </p:txBody>
      </p:sp>
      <p:sp>
        <p:nvSpPr>
          <p:cNvPr id="5" name="TextBox 4"/>
          <p:cNvSpPr txBox="1"/>
          <p:nvPr/>
        </p:nvSpPr>
        <p:spPr>
          <a:xfrm>
            <a:off x="5791200" y="5257800"/>
            <a:ext cx="3200400" cy="923330"/>
          </a:xfrm>
          <a:prstGeom prst="rect">
            <a:avLst/>
          </a:prstGeom>
          <a:noFill/>
        </p:spPr>
        <p:txBody>
          <a:bodyPr wrap="square" rtlCol="0">
            <a:spAutoFit/>
          </a:bodyPr>
          <a:lstStyle/>
          <a:p>
            <a:pPr algn="r"/>
            <a:r>
              <a:rPr lang="en-US" b="1" i="1" u="sng" dirty="0" smtClean="0">
                <a:latin typeface="Times New Roman" pitchFamily="18" charset="0"/>
                <a:cs typeface="Times New Roman" pitchFamily="18" charset="0"/>
              </a:rPr>
              <a:t>Presented By:</a:t>
            </a:r>
          </a:p>
          <a:p>
            <a:pPr algn="r"/>
            <a:r>
              <a:rPr lang="en-US" b="1" i="1" dirty="0" err="1" smtClean="0">
                <a:latin typeface="Times New Roman" pitchFamily="18" charset="0"/>
                <a:cs typeface="Times New Roman" pitchFamily="18" charset="0"/>
              </a:rPr>
              <a:t>Rohini</a:t>
            </a:r>
            <a:r>
              <a:rPr lang="en-US" b="1" i="1" dirty="0" smtClean="0">
                <a:latin typeface="Times New Roman" pitchFamily="18" charset="0"/>
                <a:cs typeface="Times New Roman" pitchFamily="18" charset="0"/>
              </a:rPr>
              <a:t> </a:t>
            </a:r>
            <a:r>
              <a:rPr lang="en-US" b="1" i="1" dirty="0" err="1" smtClean="0">
                <a:latin typeface="Times New Roman" pitchFamily="18" charset="0"/>
                <a:cs typeface="Times New Roman" pitchFamily="18" charset="0"/>
              </a:rPr>
              <a:t>Padhye</a:t>
            </a:r>
            <a:r>
              <a:rPr lang="en-US" b="1" i="1" dirty="0" smtClean="0">
                <a:latin typeface="Times New Roman" pitchFamily="18" charset="0"/>
                <a:cs typeface="Times New Roman" pitchFamily="18" charset="0"/>
              </a:rPr>
              <a:t>: 219148</a:t>
            </a:r>
          </a:p>
          <a:p>
            <a:pPr algn="r"/>
            <a:r>
              <a:rPr lang="en-US" b="1" i="1" dirty="0" smtClean="0">
                <a:latin typeface="Times New Roman" pitchFamily="18" charset="0"/>
                <a:cs typeface="Times New Roman" pitchFamily="18" charset="0"/>
              </a:rPr>
              <a:t>Nikita Shrivastava:219114</a:t>
            </a:r>
            <a:endParaRPr lang="en-US" b="1" i="1" dirty="0">
              <a:latin typeface="Times New Roman" pitchFamily="18" charset="0"/>
              <a:cs typeface="Times New Roman" pitchFamily="18" charset="0"/>
            </a:endParaRPr>
          </a:p>
        </p:txBody>
      </p:sp>
      <p:sp>
        <p:nvSpPr>
          <p:cNvPr id="6" name="TextBox 5"/>
          <p:cNvSpPr txBox="1"/>
          <p:nvPr/>
        </p:nvSpPr>
        <p:spPr>
          <a:xfrm>
            <a:off x="457200" y="5181600"/>
            <a:ext cx="3352800" cy="923330"/>
          </a:xfrm>
          <a:prstGeom prst="rect">
            <a:avLst/>
          </a:prstGeom>
          <a:noFill/>
        </p:spPr>
        <p:txBody>
          <a:bodyPr wrap="square" rtlCol="0">
            <a:spAutoFit/>
          </a:bodyPr>
          <a:lstStyle/>
          <a:p>
            <a:r>
              <a:rPr lang="en-US" b="1" i="1" u="sng" dirty="0" smtClean="0">
                <a:latin typeface="Times New Roman" pitchFamily="18" charset="0"/>
                <a:cs typeface="Times New Roman" pitchFamily="18" charset="0"/>
              </a:rPr>
              <a:t>Project Guide:</a:t>
            </a:r>
          </a:p>
          <a:p>
            <a:r>
              <a:rPr lang="en-US" b="1" i="1" dirty="0" smtClean="0">
                <a:latin typeface="Times New Roman" pitchFamily="18" charset="0"/>
                <a:cs typeface="Times New Roman" pitchFamily="18" charset="0"/>
              </a:rPr>
              <a:t>Mr. </a:t>
            </a:r>
            <a:r>
              <a:rPr lang="en-US" b="1" i="1" dirty="0" err="1" smtClean="0">
                <a:latin typeface="Times New Roman" pitchFamily="18" charset="0"/>
                <a:cs typeface="Times New Roman" pitchFamily="18" charset="0"/>
              </a:rPr>
              <a:t>Milind</a:t>
            </a:r>
            <a:r>
              <a:rPr lang="en-US" b="1" i="1" dirty="0" smtClean="0">
                <a:latin typeface="Times New Roman" pitchFamily="18" charset="0"/>
                <a:cs typeface="Times New Roman" pitchFamily="18" charset="0"/>
              </a:rPr>
              <a:t>  </a:t>
            </a:r>
            <a:r>
              <a:rPr lang="en-US" b="1" i="1" dirty="0" err="1" smtClean="0">
                <a:latin typeface="Times New Roman" pitchFamily="18" charset="0"/>
                <a:cs typeface="Times New Roman" pitchFamily="18" charset="0"/>
              </a:rPr>
              <a:t>Arjun</a:t>
            </a:r>
            <a:r>
              <a:rPr lang="en-US" b="1" i="1" dirty="0" smtClean="0">
                <a:latin typeface="Times New Roman" pitchFamily="18" charset="0"/>
                <a:cs typeface="Times New Roman" pitchFamily="18" charset="0"/>
              </a:rPr>
              <a:t> (External)</a:t>
            </a:r>
          </a:p>
          <a:p>
            <a:r>
              <a:rPr lang="en-US" b="1" i="1" dirty="0" smtClean="0">
                <a:latin typeface="Times New Roman" pitchFamily="18" charset="0"/>
                <a:cs typeface="Times New Roman" pitchFamily="18" charset="0"/>
              </a:rPr>
              <a:t>Mrs. </a:t>
            </a:r>
            <a:r>
              <a:rPr lang="en-US" b="1" i="1" dirty="0" err="1" smtClean="0">
                <a:latin typeface="Times New Roman" pitchFamily="18" charset="0"/>
                <a:cs typeface="Times New Roman" pitchFamily="18" charset="0"/>
              </a:rPr>
              <a:t>Sonali</a:t>
            </a:r>
            <a:r>
              <a:rPr lang="en-US" b="1" i="1" dirty="0" smtClean="0">
                <a:latin typeface="Times New Roman" pitchFamily="18" charset="0"/>
                <a:cs typeface="Times New Roman" pitchFamily="18" charset="0"/>
              </a:rPr>
              <a:t> </a:t>
            </a:r>
            <a:r>
              <a:rPr lang="en-US" b="1" i="1" smtClean="0">
                <a:latin typeface="Times New Roman" pitchFamily="18" charset="0"/>
                <a:cs typeface="Times New Roman" pitchFamily="18" charset="0"/>
              </a:rPr>
              <a:t>Mogal</a:t>
            </a:r>
            <a:r>
              <a:rPr lang="en-US" b="1" i="1" smtClean="0">
                <a:latin typeface="Times New Roman" pitchFamily="18" charset="0"/>
                <a:cs typeface="Times New Roman" pitchFamily="18" charset="0"/>
              </a:rPr>
              <a:t> </a:t>
            </a:r>
            <a:r>
              <a:rPr lang="en-US" b="1" i="1" dirty="0" smtClean="0">
                <a:latin typeface="Times New Roman" pitchFamily="18" charset="0"/>
                <a:cs typeface="Times New Roman" pitchFamily="18" charset="0"/>
              </a:rPr>
              <a:t>(Internal)</a:t>
            </a:r>
            <a:endParaRPr lang="en-US" b="1" i="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95600"/>
            <a:ext cx="8229600" cy="1143000"/>
          </a:xfrm>
        </p:spPr>
        <p:txBody>
          <a:bodyPr/>
          <a:lstStyle/>
          <a:p>
            <a:pPr algn="ctr"/>
            <a:r>
              <a:rPr lang="en-US" dirty="0" smtClean="0">
                <a:latin typeface="Times New Roman" pitchFamily="18" charset="0"/>
                <a:cs typeface="Times New Roman" pitchFamily="18" charset="0"/>
              </a:rPr>
              <a:t>Screen Shots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685800" y="1371600"/>
            <a:ext cx="7772400" cy="5029200"/>
          </a:xfrm>
          <a:prstGeom prst="rect">
            <a:avLst/>
          </a:prstGeom>
          <a:noFill/>
          <a:ln w="9525">
            <a:noFill/>
            <a:miter lim="800000"/>
            <a:headEnd/>
            <a:tailEnd/>
          </a:ln>
          <a:effectLst/>
        </p:spPr>
      </p:pic>
      <p:sp>
        <p:nvSpPr>
          <p:cNvPr id="5" name="TextBox 4"/>
          <p:cNvSpPr txBox="1"/>
          <p:nvPr/>
        </p:nvSpPr>
        <p:spPr>
          <a:xfrm>
            <a:off x="2514600" y="533400"/>
            <a:ext cx="4343400" cy="769441"/>
          </a:xfrm>
          <a:prstGeom prst="rect">
            <a:avLst/>
          </a:prstGeom>
          <a:noFill/>
        </p:spPr>
        <p:txBody>
          <a:bodyPr wrap="square" rtlCol="0">
            <a:spAutoFit/>
          </a:bodyPr>
          <a:lstStyle/>
          <a:p>
            <a:pPr algn="ctr"/>
            <a:r>
              <a:rPr lang="en-US" sz="4400" dirty="0" smtClean="0">
                <a:latin typeface="Times New Roman" pitchFamily="18" charset="0"/>
                <a:cs typeface="Times New Roman" pitchFamily="18" charset="0"/>
              </a:rPr>
              <a:t>Home Page</a:t>
            </a:r>
            <a:endParaRPr lang="en-US" sz="4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305800" cy="838200"/>
          </a:xfrm>
        </p:spPr>
        <p:txBody>
          <a:bodyPr>
            <a:normAutofit/>
          </a:bodyPr>
          <a:lstStyle/>
          <a:p>
            <a:pPr algn="ctr"/>
            <a:r>
              <a:rPr lang="en-US" dirty="0" smtClean="0"/>
              <a:t>Registration Page</a:t>
            </a:r>
            <a:endParaRPr lang="en-US" dirty="0"/>
          </a:p>
        </p:txBody>
      </p:sp>
      <p:pic>
        <p:nvPicPr>
          <p:cNvPr id="4098" name="Picture 2"/>
          <p:cNvPicPr>
            <a:picLocks noChangeAspect="1" noChangeArrowheads="1"/>
          </p:cNvPicPr>
          <p:nvPr/>
        </p:nvPicPr>
        <p:blipFill>
          <a:blip r:embed="rId2"/>
          <a:srcRect/>
          <a:stretch>
            <a:fillRect/>
          </a:stretch>
        </p:blipFill>
        <p:spPr bwMode="auto">
          <a:xfrm>
            <a:off x="508000" y="1539875"/>
            <a:ext cx="8128000" cy="3778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305800" cy="685800"/>
          </a:xfrm>
        </p:spPr>
        <p:txBody>
          <a:bodyPr>
            <a:normAutofit fontScale="90000"/>
          </a:bodyPr>
          <a:lstStyle/>
          <a:p>
            <a:pPr algn="ctr"/>
            <a:r>
              <a:rPr lang="en-US" dirty="0" smtClean="0"/>
              <a:t>Login Page</a:t>
            </a:r>
            <a:endParaRPr lang="en-US" dirty="0"/>
          </a:p>
        </p:txBody>
      </p:sp>
      <p:pic>
        <p:nvPicPr>
          <p:cNvPr id="3" name="Picture 2"/>
          <p:cNvPicPr/>
          <p:nvPr/>
        </p:nvPicPr>
        <p:blipFill>
          <a:blip r:embed="rId2"/>
          <a:stretch>
            <a:fillRect/>
          </a:stretch>
        </p:blipFill>
        <p:spPr>
          <a:xfrm>
            <a:off x="609600" y="1828800"/>
            <a:ext cx="7848599" cy="41148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838200" y="1524000"/>
            <a:ext cx="7620000" cy="4191000"/>
          </a:xfrm>
          <a:prstGeom prst="rect">
            <a:avLst/>
          </a:prstGeom>
        </p:spPr>
      </p:pic>
      <p:sp>
        <p:nvSpPr>
          <p:cNvPr id="4" name="TextBox 3"/>
          <p:cNvSpPr txBox="1"/>
          <p:nvPr/>
        </p:nvSpPr>
        <p:spPr>
          <a:xfrm>
            <a:off x="1828800" y="609600"/>
            <a:ext cx="5943600" cy="784830"/>
          </a:xfrm>
          <a:prstGeom prst="rect">
            <a:avLst/>
          </a:prstGeom>
          <a:noFill/>
        </p:spPr>
        <p:txBody>
          <a:bodyPr wrap="square" rtlCol="0">
            <a:spAutoFit/>
          </a:bodyPr>
          <a:lstStyle/>
          <a:p>
            <a:pPr algn="ctr">
              <a:spcBef>
                <a:spcPct val="0"/>
              </a:spcBef>
            </a:pPr>
            <a:r>
              <a:rPr lang="en-US" sz="4500" dirty="0" smtClean="0">
                <a:solidFill>
                  <a:schemeClr val="tx2"/>
                </a:solidFill>
                <a:latin typeface="+mj-lt"/>
                <a:ea typeface="+mj-ea"/>
                <a:cs typeface="+mj-cs"/>
              </a:rPr>
              <a:t>ADMIN INTERFACE PAGE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0"/>
            <a:ext cx="9144000" cy="3276600"/>
          </a:xfrm>
          <a:prstGeom prst="rect">
            <a:avLst/>
          </a:prstGeom>
        </p:spPr>
      </p:pic>
      <p:pic>
        <p:nvPicPr>
          <p:cNvPr id="4" name="Picture 3"/>
          <p:cNvPicPr/>
          <p:nvPr/>
        </p:nvPicPr>
        <p:blipFill>
          <a:blip r:embed="rId3"/>
          <a:stretch>
            <a:fillRect/>
          </a:stretch>
        </p:blipFill>
        <p:spPr>
          <a:xfrm>
            <a:off x="0" y="3581400"/>
            <a:ext cx="9144000" cy="32766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0" y="3733800"/>
            <a:ext cx="9144000" cy="3581400"/>
          </a:xfrm>
          <a:prstGeom prst="rect">
            <a:avLst/>
          </a:prstGeom>
        </p:spPr>
      </p:pic>
      <p:pic>
        <p:nvPicPr>
          <p:cNvPr id="4" name="Picture 3"/>
          <p:cNvPicPr/>
          <p:nvPr/>
        </p:nvPicPr>
        <p:blipFill>
          <a:blip r:embed="rId3"/>
          <a:stretch>
            <a:fillRect/>
          </a:stretch>
        </p:blipFill>
        <p:spPr>
          <a:xfrm>
            <a:off x="0" y="0"/>
            <a:ext cx="9144000" cy="34290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219200"/>
            <a:ext cx="9144000" cy="56388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990600"/>
            <a:ext cx="9144000" cy="32004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0" y="4191000"/>
            <a:ext cx="9144000" cy="2667000"/>
          </a:xfrm>
          <a:prstGeom prst="rect">
            <a:avLst/>
          </a:prstGeom>
          <a:noFill/>
          <a:ln w="9525">
            <a:noFill/>
            <a:miter lim="800000"/>
            <a:headEnd/>
            <a:tailEnd/>
          </a:ln>
          <a:effectLst/>
        </p:spPr>
      </p:pic>
      <p:sp>
        <p:nvSpPr>
          <p:cNvPr id="4" name="Title 1"/>
          <p:cNvSpPr txBox="1">
            <a:spLocks/>
          </p:cNvSpPr>
          <p:nvPr/>
        </p:nvSpPr>
        <p:spPr>
          <a:xfrm>
            <a:off x="228600" y="152400"/>
            <a:ext cx="8305800" cy="762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smtClean="0">
                <a:ln>
                  <a:noFill/>
                </a:ln>
                <a:solidFill>
                  <a:schemeClr val="tx2"/>
                </a:solidFill>
                <a:effectLst/>
                <a:uLnTx/>
                <a:uFillTx/>
                <a:latin typeface="+mj-lt"/>
                <a:ea typeface="+mj-ea"/>
                <a:cs typeface="+mj-cs"/>
              </a:rPr>
              <a:t>Menu Page</a:t>
            </a:r>
            <a:endParaRPr kumimoji="0" lang="en-US" sz="5000" b="0"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305800" cy="780288"/>
          </a:xfrm>
        </p:spPr>
        <p:txBody>
          <a:bodyPr>
            <a:normAutofit fontScale="90000"/>
          </a:bodyPr>
          <a:lstStyle/>
          <a:p>
            <a:pPr algn="ctr"/>
            <a:r>
              <a:rPr lang="en-US" dirty="0" smtClean="0"/>
              <a:t>Cart Page</a:t>
            </a:r>
            <a:endParaRPr lang="en-US" dirty="0"/>
          </a:p>
        </p:txBody>
      </p:sp>
      <p:pic>
        <p:nvPicPr>
          <p:cNvPr id="2050" name="Picture 2"/>
          <p:cNvPicPr>
            <a:picLocks noChangeAspect="1" noChangeArrowheads="1"/>
          </p:cNvPicPr>
          <p:nvPr/>
        </p:nvPicPr>
        <p:blipFill>
          <a:blip r:embed="rId2"/>
          <a:srcRect/>
          <a:stretch>
            <a:fillRect/>
          </a:stretch>
        </p:blipFill>
        <p:spPr bwMode="auto">
          <a:xfrm>
            <a:off x="0" y="1524000"/>
            <a:ext cx="9144000" cy="5257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itchFamily="18" charset="0"/>
                <a:cs typeface="Times New Roman" pitchFamily="18" charset="0"/>
              </a:rPr>
              <a:t>Introduction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200" dirty="0">
                <a:latin typeface="Times New Roman" pitchFamily="18" charset="0"/>
                <a:cs typeface="Times New Roman" pitchFamily="18" charset="0"/>
              </a:rPr>
              <a:t>The project Online Food ordering system is a web based application that allows the administrator to handle all the activities online quickly and safely. Using this, the administrator doesn’t have to sit and manage the entire activities on paper, and at the same time, the head will feel comfortable to keep check of the whole system. This system will give him power and flexibility to manage the entire system from a single online portal.</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Advantages</a:t>
            </a:r>
            <a:endParaRPr lang="en-US" dirty="0"/>
          </a:p>
        </p:txBody>
      </p:sp>
      <p:sp>
        <p:nvSpPr>
          <p:cNvPr id="3" name="Content Placeholder 2"/>
          <p:cNvSpPr>
            <a:spLocks noGrp="1"/>
          </p:cNvSpPr>
          <p:nvPr>
            <p:ph idx="1"/>
          </p:nvPr>
        </p:nvSpPr>
        <p:spPr/>
        <p:txBody>
          <a:bodyPr/>
          <a:lstStyle/>
          <a:p>
            <a:pPr algn="just"/>
            <a:r>
              <a:rPr lang="en-US" dirty="0" smtClean="0"/>
              <a:t>Easy Communicative</a:t>
            </a:r>
          </a:p>
          <a:p>
            <a:pPr algn="just"/>
            <a:r>
              <a:rPr lang="en-US" dirty="0" smtClean="0"/>
              <a:t>Time Saving</a:t>
            </a:r>
          </a:p>
          <a:p>
            <a:pPr algn="just"/>
            <a:r>
              <a:rPr lang="en-US" dirty="0" smtClean="0"/>
              <a:t>Things on Click</a:t>
            </a:r>
          </a:p>
          <a:p>
            <a:pPr algn="just"/>
            <a:r>
              <a:rPr lang="en-US" dirty="0" smtClean="0"/>
              <a:t>User Friendly</a:t>
            </a:r>
          </a:p>
          <a:p>
            <a:pPr algn="just"/>
            <a:r>
              <a:rPr lang="en-US" dirty="0" smtClean="0"/>
              <a:t>Portable</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Disadvantages</a:t>
            </a:r>
            <a:endParaRPr lang="en-US" dirty="0"/>
          </a:p>
        </p:txBody>
      </p:sp>
      <p:sp>
        <p:nvSpPr>
          <p:cNvPr id="3" name="Content Placeholder 2"/>
          <p:cNvSpPr>
            <a:spLocks noGrp="1"/>
          </p:cNvSpPr>
          <p:nvPr>
            <p:ph idx="1"/>
          </p:nvPr>
        </p:nvSpPr>
        <p:spPr/>
        <p:txBody>
          <a:bodyPr/>
          <a:lstStyle/>
          <a:p>
            <a:r>
              <a:rPr lang="en-US" dirty="0" smtClean="0"/>
              <a:t>Cost Increase</a:t>
            </a:r>
          </a:p>
          <a:p>
            <a:r>
              <a:rPr lang="en-US" dirty="0" smtClean="0"/>
              <a:t>Not getting Fine Dine Experience</a:t>
            </a:r>
          </a:p>
          <a:p>
            <a:r>
              <a:rPr lang="en-US" dirty="0" smtClean="0"/>
              <a:t>Sometimes Order might get delayed Delivery</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a:t>
            </a:r>
            <a:endParaRPr lang="en-US" dirty="0"/>
          </a:p>
        </p:txBody>
      </p:sp>
      <p:sp>
        <p:nvSpPr>
          <p:cNvPr id="3" name="Content Placeholder 2"/>
          <p:cNvSpPr>
            <a:spLocks noGrp="1"/>
          </p:cNvSpPr>
          <p:nvPr>
            <p:ph idx="1"/>
          </p:nvPr>
        </p:nvSpPr>
        <p:spPr/>
        <p:txBody>
          <a:bodyPr>
            <a:normAutofit/>
          </a:bodyPr>
          <a:lstStyle/>
          <a:p>
            <a:pPr algn="just"/>
            <a:r>
              <a:rPr lang="en-US" sz="2200" dirty="0" smtClean="0">
                <a:latin typeface="Times New Roman" pitchFamily="18" charset="0"/>
                <a:cs typeface="Times New Roman" pitchFamily="18" charset="0"/>
              </a:rPr>
              <a:t>Online  Food  Ordering  system  is  done  to  help  and  solve  one  of  the  important problems of  customer of the standing in queues and waiting for orders . Customers using the internet and phone can place order from anywhere and pick it up as per their convenience. Thus, implementation  of  Online  Food  Ordering  system  is  done  to  help  and  solve problems  of  customers as well as restaurant owners.</a:t>
            </a:r>
            <a:endParaRPr lang="en-US" sz="2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Future Enhancement	</a:t>
            </a:r>
            <a:endParaRPr lang="en-US" dirty="0"/>
          </a:p>
        </p:txBody>
      </p:sp>
      <p:sp>
        <p:nvSpPr>
          <p:cNvPr id="3" name="Content Placeholder 2"/>
          <p:cNvSpPr>
            <a:spLocks noGrp="1"/>
          </p:cNvSpPr>
          <p:nvPr>
            <p:ph idx="1"/>
          </p:nvPr>
        </p:nvSpPr>
        <p:spPr/>
        <p:txBody>
          <a:bodyPr>
            <a:normAutofit/>
          </a:bodyPr>
          <a:lstStyle/>
          <a:p>
            <a:pPr algn="just"/>
            <a:r>
              <a:rPr lang="en-US" sz="2200" dirty="0" smtClean="0">
                <a:latin typeface="Times New Roman" pitchFamily="18" charset="0"/>
                <a:cs typeface="Times New Roman" pitchFamily="18" charset="0"/>
              </a:rPr>
              <a:t>This Project can be enhanced further by adding various types of functionalities like ordering linking different restaurants together, giving facility to customer to give suggestions to add products of more variety, getting a particular type of packaging.</a:t>
            </a:r>
          </a:p>
          <a:p>
            <a:pPr algn="just">
              <a:buNone/>
            </a:pPr>
            <a:r>
              <a:rPr lang="en-US" sz="2200" dirty="0" smtClean="0">
                <a:latin typeface="Times New Roman" pitchFamily="18" charset="0"/>
                <a:cs typeface="Times New Roman" pitchFamily="18" charset="0"/>
              </a:rPr>
              <a:t>    The application is flexible enough  to be modified and  implemented as per future requirements.</a:t>
            </a:r>
          </a:p>
          <a:p>
            <a:pPr algn="just">
              <a:buNone/>
            </a:pPr>
            <a:r>
              <a:rPr lang="en-US" sz="2200" dirty="0" smtClean="0">
                <a:latin typeface="Times New Roman" pitchFamily="18" charset="0"/>
                <a:cs typeface="Times New Roman" pitchFamily="18" charset="0"/>
              </a:rPr>
              <a:t>    We tried our best  to present this free and user friendly website to our audience.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References</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r>
              <a:rPr lang="en-US" dirty="0" smtClean="0"/>
              <a:t>https://www.javatpoint.com/java-mail-api-tutorial</a:t>
            </a:r>
          </a:p>
          <a:p>
            <a:r>
              <a:rPr lang="en-US" dirty="0" smtClean="0"/>
              <a:t>https://www.w3schools.com/</a:t>
            </a:r>
          </a:p>
          <a:p>
            <a:r>
              <a:rPr lang="en-US" dirty="0" smtClean="0"/>
              <a:t>https://www.researchgate.net/publication/350430883_ONLINE_FOOD_ORDERING_SYSTEM</a:t>
            </a:r>
          </a:p>
          <a:p>
            <a:r>
              <a:rPr lang="en-US" dirty="0" smtClean="0"/>
              <a:t>https://www.slideshare.net/FatimaQayyum1/srs-software-requirement-specification-document</a:t>
            </a:r>
          </a:p>
          <a:p>
            <a:r>
              <a:rPr lang="en-US" dirty="0" smtClean="0"/>
              <a:t>https://www.coursehero.com/file/53977776/food-ordering-docx/</a:t>
            </a:r>
          </a:p>
          <a:p>
            <a:r>
              <a:rPr lang="en-US" dirty="0" smtClean="0"/>
              <a:t>https://www.scribd.com/oauth</a:t>
            </a:r>
          </a:p>
          <a:p>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71800"/>
            <a:ext cx="8305800" cy="1143000"/>
          </a:xfrm>
        </p:spPr>
        <p:txBody>
          <a:bodyPr/>
          <a:lstStyle/>
          <a:p>
            <a:pPr algn="ctr"/>
            <a:r>
              <a:rPr lang="en-US" dirty="0" smtClean="0"/>
              <a:t>Thank You</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itchFamily="18" charset="0"/>
                <a:cs typeface="Times New Roman" pitchFamily="18" charset="0"/>
              </a:rPr>
              <a:t>Motivation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200" dirty="0">
                <a:latin typeface="Times New Roman" pitchFamily="18" charset="0"/>
                <a:cs typeface="Times New Roman" pitchFamily="18" charset="0"/>
              </a:rPr>
              <a:t>This system allows restaurant owners to quickly increase their business, by allowing customers to place order online and get it delivered to their place within minutes. It saves hassle of waiting time for consumers and crowd managing at restaurant owner side</a:t>
            </a:r>
            <a:r>
              <a:rPr lang="en-US" sz="2200" dirty="0" smtClean="0">
                <a:latin typeface="Times New Roman" pitchFamily="18" charset="0"/>
                <a:cs typeface="Times New Roman" pitchFamily="18" charset="0"/>
              </a:rPr>
              <a:t>. The </a:t>
            </a:r>
            <a:r>
              <a:rPr lang="en-US" sz="2200" dirty="0">
                <a:latin typeface="Times New Roman" pitchFamily="18" charset="0"/>
                <a:cs typeface="Times New Roman" pitchFamily="18" charset="0"/>
              </a:rPr>
              <a:t>system also allows to quickly and easily manage an online menu which customers can browse and use to place orders with just few clicks. Restaurant employees then use these orders through an easy way to navigate graphical interface for efficient processing.</a:t>
            </a:r>
          </a:p>
          <a:p>
            <a:pPr>
              <a:buNone/>
            </a:pP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Times New Roman" pitchFamily="18" charset="0"/>
                <a:cs typeface="Times New Roman" pitchFamily="18" charset="0"/>
              </a:rPr>
              <a:t>Technology Used</a:t>
            </a:r>
          </a:p>
        </p:txBody>
      </p:sp>
      <p:sp>
        <p:nvSpPr>
          <p:cNvPr id="3" name="Content Placeholder 2"/>
          <p:cNvSpPr>
            <a:spLocks noGrp="1"/>
          </p:cNvSpPr>
          <p:nvPr>
            <p:ph idx="1"/>
          </p:nvPr>
        </p:nvSpPr>
        <p:spPr>
          <a:xfrm>
            <a:off x="457200" y="2209800"/>
            <a:ext cx="8229600" cy="3916363"/>
          </a:xfrm>
        </p:spPr>
        <p:txBody>
          <a:bodyPr>
            <a:normAutofit/>
          </a:bodyPr>
          <a:lstStyle/>
          <a:p>
            <a:pPr algn="ctr"/>
            <a:endParaRPr lang="en-US" sz="2800" dirty="0" smtClean="0">
              <a:latin typeface="Times New Roman" pitchFamily="18" charset="0"/>
              <a:cs typeface="Times New Roman" pitchFamily="18" charset="0"/>
            </a:endParaRPr>
          </a:p>
          <a:p>
            <a:pPr algn="ctr"/>
            <a:r>
              <a:rPr lang="en-US" sz="2800" dirty="0" smtClean="0">
                <a:latin typeface="Times New Roman" pitchFamily="18" charset="0"/>
                <a:cs typeface="Times New Roman" pitchFamily="18" charset="0"/>
              </a:rPr>
              <a:t>Front </a:t>
            </a:r>
            <a:r>
              <a:rPr lang="en-US" sz="2800" dirty="0">
                <a:latin typeface="Times New Roman" pitchFamily="18" charset="0"/>
                <a:cs typeface="Times New Roman" pitchFamily="18" charset="0"/>
              </a:rPr>
              <a:t>End: </a:t>
            </a:r>
            <a:r>
              <a:rPr lang="en-US" sz="2800" dirty="0" smtClean="0">
                <a:latin typeface="Times New Roman" pitchFamily="18" charset="0"/>
                <a:cs typeface="Times New Roman" pitchFamily="18" charset="0"/>
              </a:rPr>
              <a:t>React</a:t>
            </a:r>
          </a:p>
          <a:p>
            <a:pPr algn="ctr">
              <a:buNone/>
            </a:pPr>
            <a:endParaRPr lang="en-US" sz="2800" dirty="0">
              <a:latin typeface="Times New Roman" pitchFamily="18" charset="0"/>
              <a:cs typeface="Times New Roman" pitchFamily="18" charset="0"/>
            </a:endParaRPr>
          </a:p>
          <a:p>
            <a:pPr algn="ctr"/>
            <a:r>
              <a:rPr lang="en-US" sz="2800" dirty="0">
                <a:latin typeface="Times New Roman" pitchFamily="18" charset="0"/>
                <a:cs typeface="Times New Roman" pitchFamily="18" charset="0"/>
              </a:rPr>
              <a:t>Back End: Java Spring Boot</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lstStyle/>
          <a:p>
            <a:pPr algn="ctr"/>
            <a:r>
              <a:rPr lang="en-US" dirty="0" smtClean="0">
                <a:latin typeface="Times New Roman" pitchFamily="18" charset="0"/>
                <a:cs typeface="Times New Roman" pitchFamily="18" charset="0"/>
              </a:rPr>
              <a:t>UML Diagrams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932688"/>
          </a:xfrm>
        </p:spPr>
        <p:txBody>
          <a:bodyPr/>
          <a:lstStyle/>
          <a:p>
            <a:pPr algn="ctr"/>
            <a:r>
              <a:rPr lang="en-US" dirty="0" smtClean="0">
                <a:latin typeface="Times New Roman" pitchFamily="18" charset="0"/>
                <a:cs typeface="Times New Roman" pitchFamily="18" charset="0"/>
              </a:rPr>
              <a:t>E R Diagram</a:t>
            </a:r>
            <a:endParaRPr lang="en-US" dirty="0">
              <a:latin typeface="Times New Roman" pitchFamily="18" charset="0"/>
              <a:cs typeface="Times New Roman" pitchFamily="18" charset="0"/>
            </a:endParaRPr>
          </a:p>
        </p:txBody>
      </p:sp>
      <p:pic>
        <p:nvPicPr>
          <p:cNvPr id="3075" name="Picture 3"/>
          <p:cNvPicPr>
            <a:picLocks noChangeAspect="1" noChangeArrowheads="1"/>
          </p:cNvPicPr>
          <p:nvPr/>
        </p:nvPicPr>
        <p:blipFill>
          <a:blip r:embed="rId2"/>
          <a:srcRect/>
          <a:stretch>
            <a:fillRect/>
          </a:stretch>
        </p:blipFill>
        <p:spPr bwMode="auto">
          <a:xfrm>
            <a:off x="0" y="1600200"/>
            <a:ext cx="9144000" cy="5257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User Level Data Flow Diagram</a:t>
            </a:r>
          </a:p>
        </p:txBody>
      </p:sp>
      <p:pic>
        <p:nvPicPr>
          <p:cNvPr id="4" name="Content Placeholder 3"/>
          <p:cNvPicPr>
            <a:picLocks noGrp="1"/>
          </p:cNvPicPr>
          <p:nvPr>
            <p:ph idx="1"/>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1143000" y="1905000"/>
            <a:ext cx="6781800" cy="457200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itchFamily="18" charset="0"/>
                <a:cs typeface="Times New Roman" pitchFamily="18" charset="0"/>
              </a:rPr>
              <a:t>Admin Level DFD</a:t>
            </a:r>
            <a:endParaRPr lang="en-US" dirty="0">
              <a:latin typeface="Times New Roman" pitchFamily="18" charset="0"/>
              <a:cs typeface="Times New Roman" pitchFamily="18" charset="0"/>
            </a:endParaRPr>
          </a:p>
        </p:txBody>
      </p:sp>
      <p:pic>
        <p:nvPicPr>
          <p:cNvPr id="4" name="Content Placeholder 3"/>
          <p:cNvPicPr>
            <a:picLocks noGrp="1"/>
          </p:cNvPicPr>
          <p:nvPr>
            <p:ph idx="1"/>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1143000" y="2057400"/>
            <a:ext cx="6553200" cy="411480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itchFamily="18" charset="0"/>
                <a:cs typeface="Times New Roman" pitchFamily="18" charset="0"/>
              </a:rPr>
              <a:t>Class Diagram</a:t>
            </a:r>
            <a:endParaRPr lang="en-US" dirty="0">
              <a:latin typeface="Times New Roman" pitchFamily="18" charset="0"/>
              <a:cs typeface="Times New Roman" pitchFamily="18" charset="0"/>
            </a:endParaRPr>
          </a:p>
        </p:txBody>
      </p:sp>
      <p:pic>
        <p:nvPicPr>
          <p:cNvPr id="4" name="Content Placeholder 3"/>
          <p:cNvPicPr>
            <a:picLocks noGrp="1"/>
          </p:cNvPicPr>
          <p:nvPr>
            <p:ph idx="1"/>
          </p:nvPr>
        </p:nvPicPr>
        <p:blipFill>
          <a:blip r:embed="rId2"/>
          <a:stretch>
            <a:fillRect/>
          </a:stretch>
        </p:blipFill>
        <p:spPr>
          <a:xfrm>
            <a:off x="1219200" y="2057400"/>
            <a:ext cx="6629399" cy="4068763"/>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1498</TotalTime>
  <Words>436</Words>
  <Application>Microsoft Office PowerPoint</Application>
  <PresentationFormat>On-screen Show (4:3)</PresentationFormat>
  <Paragraphs>53</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Flow</vt:lpstr>
      <vt:lpstr>Slide 1</vt:lpstr>
      <vt:lpstr>Introduction</vt:lpstr>
      <vt:lpstr>Motivation</vt:lpstr>
      <vt:lpstr>Technology Used</vt:lpstr>
      <vt:lpstr>UML Diagrams</vt:lpstr>
      <vt:lpstr>E R Diagram</vt:lpstr>
      <vt:lpstr>User Level Data Flow Diagram</vt:lpstr>
      <vt:lpstr>Admin Level DFD</vt:lpstr>
      <vt:lpstr>Class Diagram</vt:lpstr>
      <vt:lpstr>Screen Shots</vt:lpstr>
      <vt:lpstr>Slide 11</vt:lpstr>
      <vt:lpstr>Registration Page</vt:lpstr>
      <vt:lpstr>Login Page</vt:lpstr>
      <vt:lpstr>Slide 14</vt:lpstr>
      <vt:lpstr>Slide 15</vt:lpstr>
      <vt:lpstr>Slide 16</vt:lpstr>
      <vt:lpstr>Slide 17</vt:lpstr>
      <vt:lpstr>Slide 18</vt:lpstr>
      <vt:lpstr>Cart Page</vt:lpstr>
      <vt:lpstr>Advantages</vt:lpstr>
      <vt:lpstr>Disadvantages</vt:lpstr>
      <vt:lpstr>Conclusion</vt:lpstr>
      <vt:lpstr>Future Enhancement </vt:lpstr>
      <vt:lpstr>References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hp</cp:lastModifiedBy>
  <cp:revision>61</cp:revision>
  <dcterms:created xsi:type="dcterms:W3CDTF">2022-04-07T17:35:30Z</dcterms:created>
  <dcterms:modified xsi:type="dcterms:W3CDTF">2022-04-13T06:17:49Z</dcterms:modified>
</cp:coreProperties>
</file>